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73" r:id="rId6"/>
    <p:sldId id="274" r:id="rId7"/>
    <p:sldId id="270" r:id="rId8"/>
    <p:sldId id="259" r:id="rId9"/>
    <p:sldId id="275" r:id="rId10"/>
    <p:sldId id="276" r:id="rId11"/>
    <p:sldId id="271" r:id="rId12"/>
    <p:sldId id="260" r:id="rId13"/>
    <p:sldId id="278" r:id="rId14"/>
    <p:sldId id="277" r:id="rId15"/>
    <p:sldId id="272" r:id="rId16"/>
    <p:sldId id="261" r:id="rId17"/>
    <p:sldId id="280" r:id="rId18"/>
    <p:sldId id="279" r:id="rId19"/>
    <p:sldId id="262" r:id="rId20"/>
    <p:sldId id="263" r:id="rId21"/>
    <p:sldId id="264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54"/>
    <a:srgbClr val="F7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94731"/>
  </p:normalViewPr>
  <p:slideViewPr>
    <p:cSldViewPr snapToGrid="0" snapToObjects="1">
      <p:cViewPr>
        <p:scale>
          <a:sx n="110" d="100"/>
          <a:sy n="110" d="100"/>
        </p:scale>
        <p:origin x="26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0633-FEBA-064F-B6DA-B594A1C1A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2EA6E-1410-7D4B-8700-484A3CCE8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7D37A-FA07-2840-BE4E-24510E1E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A8C2E-7080-8D46-8A19-FFCE8362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24CA2-AEA3-3745-901D-29D2893E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9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FF60-8F66-B44D-9AEB-5A903C00C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24856-65C2-8648-B3CA-0E0413F9C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03408-57DD-A245-BDB9-3C41AB5B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27093-9557-A040-8DFE-0C978C59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61ED0-5033-AF4C-A903-3CDF5832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A99A8D-891E-1A4C-AA0A-A9517FC21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4299A-7EEC-D242-8980-E7996D476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6ADD-62E0-B741-930C-CEDD692E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BDE33-13DC-8F44-9E10-2913EA15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41E6-5C98-2242-A8D3-18C1124D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4C92-A19D-E04D-AB57-AA79BED7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3D944-BFC2-AC46-9684-69B43D22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6E12-A9EA-E240-A13A-C90970A0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5C8D4-0555-8F45-ADD1-1C0BFC05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E3B5-4B7E-9F4B-A3F8-8FB219ED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4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FABA-A3F7-7349-9EFB-E7043F3D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0A8FA-6DD8-1D44-A247-621438A2C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4E112-A8BA-3441-8B95-8E043062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E7711-8F31-C946-BDC8-10E8FA44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7D302-A381-C44A-93C4-70BE429D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73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D6DE-2360-C148-8189-29DD66D1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2E72-DCB4-4943-8DD7-065D9CD05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12225-0B82-9A46-9AB6-7E18BA6BD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101CF-BA4B-1249-B2D8-521159C0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B9A89-6147-7A40-940B-1C45CC6A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E52D-BE37-5841-88A9-F7A30A69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3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B036-BC55-654B-A12A-009AA6AD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B1236-A95A-8C4A-9569-771775F5A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8BA86-2104-1D4F-AD44-BBAECD5B9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831895-140E-9C40-92F0-F8FDCAF2D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307EE-1F63-9F47-A54B-A36EF8404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43C5A5-08A2-E245-8EF6-6EFA941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B892E-FA6B-AC4D-93BF-94D5F391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295DFC-B8D3-E040-9154-9352A769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972D-A6FE-9649-B6C8-CE13328A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B962F-93E6-D34B-88F5-C933B01B2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4609E-55A3-E443-88DE-C565114C5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F72D9-C91F-084A-87B3-E3CBF9A8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2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360D3-7391-E346-938B-76EE9644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58303-684A-0440-9A69-D159CF4D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98107-3AF5-4942-B9D7-E55E0B61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2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3CAE-594D-E843-9C2A-0237E1E6D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518F-D071-C64E-956E-FAAB0AE2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48DCE2-A43D-7F4E-8CD7-4C02B0861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BE1E5-2A64-CC4A-BE62-E84906F7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572C1-F965-BB41-8059-D5F735D0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043C6-EF21-8441-98DF-E98CFDCD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7417-DFD6-CB4C-957C-34EB1733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AEABF-73DA-204E-9CB1-E3C58B3D4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CB102-E0B1-9B41-BCA8-FE534795F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1DCE6-C29A-8C45-8E06-32EFFF0F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B499D-447C-2F41-8233-60772C59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1C3B2-CFC7-804E-A806-FDF67F9C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3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CEA20-8515-7445-8F87-0F7BDB91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F133B-5184-1A46-952F-54F327E9E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7E48E-EE41-274F-9459-B8CECEDC9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F3555-3E76-8844-B1B8-BF69E75ED628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B9499-03C0-E94A-AA4E-DEFDC0913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95B2-0BF7-C641-A5FE-ED7D82AD2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73210-E4A7-C147-9F04-214535856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7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chwei/Syracuse_Portfolio_Milestone/tree/main/MAR%20653%20-%20Marketing%20Analytics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github.com/bschwei/Syracuse_Portfolio_Milestone/tree/main/IST%20707%20-%20Data%20Analy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schwei/Syracuse_Portfolio_Milestone" TargetMode="External"/><Relationship Id="rId5" Type="http://schemas.openxmlformats.org/officeDocument/2006/relationships/hyperlink" Target="https://github.com/bschwei/Syracuse_Portfolio_Milestone/tree/main/IST%20719%20-%20Information%20Visualization" TargetMode="External"/><Relationship Id="rId4" Type="http://schemas.openxmlformats.org/officeDocument/2006/relationships/hyperlink" Target="https://github.com/bschwei/Syracuse_Portfolio_Milestone/tree/main/IST%20664%20-%20Natural%20Language%20Process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clipartmax.com%2Fmiddle%2Fm2i8A0b1N4b1d3b1_database-clipart-analytic-data-analysis%2F&amp;psig=AOvVaw3KKNP9xHJoukAVxAfRXF29&amp;ust=1631116160670000&amp;source=images&amp;cd=vfe&amp;ved=0CAsQjRxqFwoTCPDMxK-b7fICFQAAAAAdAAAAABAD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google.com/url?sa=i&amp;url=https%3A%2F%2Fteach.com%2Fonline-ed%2Feducation-degrees%2Fonline-masters-library-science%2Fschool-profile-syracuse%2F&amp;psig=AOvVaw04oTi82C1YmqK1CrR19xeH&amp;ust=1631114764169000&amp;source=images&amp;cd=vfe&amp;ved=0CAsQjRxqFwoTCJjgxJqW7fICFQAAAAAdAAAAABA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url=https%3A%2F%2Fwww.subpng.com%2Fpng-ncfkfj%2F&amp;psig=AOvVaw2AsMbOK4D4J7055lmlRB98&amp;ust=1631116727266000&amp;source=images&amp;cd=vfe&amp;ved=0CAsQjRxqFwoTCOiX18Cd7fICFQAAAAAdAAAAABAJ" TargetMode="External"/><Relationship Id="rId5" Type="http://schemas.openxmlformats.org/officeDocument/2006/relationships/hyperlink" Target="https://www.google.com/url?sa=i&amp;url=https%3A%2F%2Fwww.defteam.com%2Fnlp-and-text-analysis%2F&amp;psig=AOvVaw2-5FF6kRZzk06pCv1WOO9W&amp;ust=1631116508286000&amp;source=images&amp;cd=vfe&amp;ved=0CAsQjRxqFwoTCJC5yNqc7fICFQAAAAAdAAAAABAK" TargetMode="External"/><Relationship Id="rId4" Type="http://schemas.openxmlformats.org/officeDocument/2006/relationships/hyperlink" Target="https://www.google.com/url?sa=i&amp;url=https%3A%2F%2Fexpressanalytics.com%2Fsolutions%2Fcustomer-data-platform%2Fmarketing-analytics%2F&amp;psig=AOvVaw30JHivGyvszxx5GDE8GdPs&amp;ust=1631116396654000&amp;source=images&amp;cd=vfe&amp;ved=0CAsQjRxqFwoTCJimsKOc7fICFQAAAAAdAAAAABA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581B61-EB9C-4FED-8E62-AE74FB0B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198901-5716-4C59-8560-9B4B17388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1765" y="0"/>
            <a:ext cx="10950698" cy="6858000"/>
            <a:chOff x="591765" y="0"/>
            <a:chExt cx="10950698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D91B2F-0B68-466B-871D-2350F92FA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4" y="0"/>
              <a:ext cx="10399454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7C94E-23C0-4A3B-8021-55058EF02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52814" y="0"/>
              <a:ext cx="2778659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0516DB1-0E43-4D56-A51D-F8C67939D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46711" y="0"/>
              <a:ext cx="2664398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7958EA7-5F20-4E68-8089-D99DC0CC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91765" y="0"/>
              <a:ext cx="2590095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DFFEF3-1EED-4606-884B-6908880F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86345" y="0"/>
              <a:ext cx="2556118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47BBA8-300F-C04A-AD92-4B3A0F0E2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088" y="2118168"/>
            <a:ext cx="9502815" cy="233340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Milestone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A7115-DDC3-AE42-A563-EFE6B3B77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51569"/>
            <a:ext cx="6953250" cy="862394"/>
          </a:xfrm>
        </p:spPr>
        <p:txBody>
          <a:bodyPr anchor="t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Barbara Schweitzer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8EBA9A-2F39-AE47-9C0A-088E9765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17" y="1677672"/>
            <a:ext cx="6773766" cy="11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1D-0EFE-6248-A4E9-EF6CFCF0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 653 – Marketing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6F02BC-1A38-E946-A0D5-A16824550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Goals Reflection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and researched real world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 in the data required a new approach to the analysis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presentation to an audience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9AA228-CC32-BE4A-86E6-E3779C8B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B9469862-D42D-5048-96DE-353D31081D74}"/>
              </a:ext>
            </a:extLst>
          </p:cNvPr>
          <p:cNvSpPr/>
          <p:nvPr/>
        </p:nvSpPr>
        <p:spPr>
          <a:xfrm>
            <a:off x="1" y="0"/>
            <a:ext cx="4664596" cy="6858000"/>
          </a:xfrm>
          <a:prstGeom prst="snip2DiagRect">
            <a:avLst/>
          </a:prstGeom>
          <a:solidFill>
            <a:srgbClr val="F769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530-172F-3044-A5B2-401021E8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" y="353550"/>
            <a:ext cx="3565967" cy="6024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 664 – Natural Language Processing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84F8B4E0-1943-D14D-985B-396C9675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72" y="1238250"/>
            <a:ext cx="74041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BF0A9-9843-E34A-A5C0-D7400BD0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7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8BECF-DF53-7C46-A959-2B7E4C1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664 – Natural Language Processing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41B7-AA6A-3D49-A5B0-C140FA8A2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review text data analyzed in Python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musical instrument review data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 useful information from reviews to predict ‘good’ or ‘bad’ rating given to product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 performed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non-alphabetic characters and stop words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Lemmatized and tokenized text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multiple models to predict the rating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(standard with cross validation and multinomial)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</a:p>
          <a:p>
            <a:pPr lvl="1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72124-3B59-8F47-B887-93DBC74D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4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8BECF-DF53-7C46-A959-2B7E4C1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664 – Natural Language Processing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72124-3B59-8F47-B887-93DBC74D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  <p:pic>
        <p:nvPicPr>
          <p:cNvPr id="11" name="Picture 1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1D47ED8-20D6-574A-BB0C-BB1CEF3AB4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6021" y="2129742"/>
            <a:ext cx="3580815" cy="4000368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B550A5B-47BC-644D-A5FA-D8F76D0E42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66" y="2402016"/>
            <a:ext cx="2718326" cy="3444630"/>
          </a:xfrm>
          <a:prstGeom prst="rect">
            <a:avLst/>
          </a:prstGeom>
          <a:ln w="25400" cmpd="sng"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8991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8BECF-DF53-7C46-A959-2B7E4C18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664 – Natural Language Processing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72124-3B59-8F47-B887-93DBC74D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7D130F-AEB7-7348-8074-1443BC612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Goals Reflection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and researched real world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important patterns in the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Skewed data required an open mind and willingness to change strategies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6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B9469862-D42D-5048-96DE-353D31081D74}"/>
              </a:ext>
            </a:extLst>
          </p:cNvPr>
          <p:cNvSpPr/>
          <p:nvPr/>
        </p:nvSpPr>
        <p:spPr>
          <a:xfrm>
            <a:off x="1" y="0"/>
            <a:ext cx="4664596" cy="6858000"/>
          </a:xfrm>
          <a:prstGeom prst="snip2DiagRect">
            <a:avLst/>
          </a:prstGeom>
          <a:solidFill>
            <a:srgbClr val="F769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530-172F-3044-A5B2-401021E8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" y="353550"/>
            <a:ext cx="3565967" cy="6024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 719 – Information Visualization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56F97ED-8F5D-9A4D-83BB-B568EC756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32" y="138893"/>
            <a:ext cx="6899531" cy="60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5088E-6A43-4B47-91FA-6BDDF9B5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9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6E45B-4709-684E-B649-DCB31317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719 – Information Visualization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3F183-6C1D-A841-AFCC-CD1720D8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Chess game data analyzed in 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Lichess.org game data set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created in R and Adobe Illustrator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distributions by first game move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distributions by piece color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number of turns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game endings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Scatterplot of rating matches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B64EA-01CF-D04E-B549-CF1BF649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5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6E45B-4709-684E-B649-DCB31317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719 – Information Visualization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B64EA-01CF-D04E-B549-CF1BF649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7E597582-1A6C-C343-9CB9-BC5DBD5E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0" y="2213437"/>
            <a:ext cx="2972451" cy="4449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BD7C1-18FB-5D42-BF74-C0B78102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990" y="2213437"/>
            <a:ext cx="3090020" cy="4453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88C37-9965-6442-A22F-36512A60A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699" y="2213437"/>
            <a:ext cx="2972451" cy="35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6E45B-4709-684E-B649-DCB31317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719 – Information Visualization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B64EA-01CF-D04E-B549-CF1BF649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0C352E-A5E5-FC4D-BD63-5D7618CE6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Goals Reflection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Searched for and found real world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professional visualizations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Understood the importance of visualization principles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Formulated questions based on the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give a professional presentation to an audience </a:t>
            </a:r>
          </a:p>
        </p:txBody>
      </p:sp>
    </p:spTree>
    <p:extLst>
      <p:ext uri="{BB962C8B-B14F-4D97-AF65-F5344CB8AC3E}">
        <p14:creationId xmlns:p14="http://schemas.microsoft.com/office/powerpoint/2010/main" val="342871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8D2DD-CE21-5249-B03C-2F02C55E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9909-791E-BC4F-B3F3-7F19F93D3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successful completion of these projects, along with others throughout the program,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have been successfully implemented.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Experienced major practice areas of the field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for each project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models and ran statistical testing on data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Highlighted the importance of flexible data analysis plans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Formulated business questions based on the data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effective communication of the data story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EF7C8C-774E-D54E-8FDC-F58AE166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7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E6AB7-83F4-1D42-886E-E92A4369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1CE0-3824-2748-9DBE-D48F621A3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76856"/>
            <a:ext cx="10168128" cy="4367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completion of the projects and courses in the Applied Data Science Program, students will have successfully learned and applied the 7 learning outcomes: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 a broad overview of the major practice areas in data science.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and organize data.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patterns in data via visualization, statistical analysis, and data mining.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alternative strategies based on the data.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plan of action to implement the business decisions derived from the analyses.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communication skills regarding data and its analysis for managers, IT professionals, programmers, statisticians, and other relevant professionals in their organization.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Synthesize the ethical dimensions of data science practice (e.g., privacy).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B0C94-A4DE-1B4D-AACF-E7B593E2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6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1FDE1-7B62-DA47-9574-A140C68C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56D255-1E1D-7645-AB08-2618D2E2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BCE3-E367-104C-9177-CC70459B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F780-A64C-1947-B214-8D6C3FCC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3037087"/>
            <a:ext cx="11137900" cy="345413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Schweitzer, B.J. (2021) IST 707: Data Analytics. Retrieved from </a:t>
            </a:r>
          </a:p>
          <a:p>
            <a:pPr marL="457200" lvl="1" indent="0">
              <a:buNone/>
            </a:pP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https://github.com/bschwei/Syracuse_Portfolio_Milestone/tree/main/IST%20707%20-%20Data%20Analytics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Schweitzer, B.J. (2021) MAR 653: Marketing Analytics. Retrieved from</a:t>
            </a:r>
          </a:p>
          <a:p>
            <a:pPr marL="457200" lvl="1" indent="0">
              <a:buNone/>
            </a:pP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https://github.com/bschwei/Syracuse_Portfolio_Milestone/tree/main/MAR%20653%20-%20Marketing%20Analytics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Schweitzer, B.J. (2021) IST 664: Natural Language Processing. Retrieved from</a:t>
            </a:r>
          </a:p>
          <a:p>
            <a:pPr marL="457200" lvl="1" indent="0">
              <a:buNone/>
            </a:pP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https://github.com/bschwei/Syracuse_Portfolio_Milestone/tree/main/IST%20664%20-%20Natural%20Language%20Processing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Schweitzer, B.J. (2021)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IST 719: Information Visualization. Retrieved from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https://github.com/bschwei/Syracuse_Portfolio_Milestone/tree/main/IST%20719%20-%20Information%20Visualization</a:t>
            </a: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https://github.com/bschwei/Syracuse_Portfolio_Milestone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27D0AF-E1CC-9540-BED5-B48BC9185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21" y="5436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BCE3-E367-104C-9177-CC70459B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F780-A64C-1947-B214-8D6C3FCC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3037087"/>
            <a:ext cx="11137900" cy="3454136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https://www.google.com/url?sa=i&amp;url=https%3A%2F%2Fteach.com%2Fonline-ed%2Feducation-degrees%2Fonline-masters-library-science%2Fschool-profile-syracuse%2F&amp;psig=AOvVaw04oTi82C1YmqK1CrR19xeH&amp;ust=1631114764169000&amp;source=images&amp;cd=vfe&amp;ved=0CAsQjRxqFwoTCJjgxJqW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https://www.google.com/url?sa=i&amp;url=https%3A%2F%2Fwww.clipartmax.com%2Fmiddle%2Fm2i8A0b1N4b1d3b1_database-clipart-analytic-data-analysis%2F&amp;psig=AOvVaw3KKNP9xHJoukAVxAfRXF29&amp;ust=1631116160670000&amp;source=images&amp;cd=vfe&amp;ved=0CAsQjRxqFwoTCPDMxK-b7fICFQAAAAAdAA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https://www.google.com/url?sa=i&amp;url=https%3A%2F%2Fexpressanalytics.com%2Fsolutions%2Fcustomer-data-platform%2Fmarketing-analytics%2F&amp;psig=AOvVaw30JHivGyvszxx5GDE8GdPs&amp;ust=1631116396654000&amp;source=images&amp;cd=vfe&amp;ved=0CAsQjRxqFwoTCJimsKOc7fICFQAAAAAdAAAAABAD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https://www.google.com/url?sa=i&amp;url=https%3A%2F%2Fwww.defteam.com%2Fnlp-and-text-analysis%2F&amp;psig=AOvVaw2-5FF6kRZzk06pCv1WOO9W&amp;ust=1631116508286000&amp;source=images&amp;cd=vfe&amp;ved=0CAsQjRxqFwoTCJC5yNqc7fICFQAAAAAdAAAAABAK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https://www.google.com/url?sa=i&amp;url=https%3A%2F%2Fwww.subpng.com%2Fpng-ncfkfj%2F&amp;psig=AOvVaw2AsMbOK4D4J7055lmlRB98&amp;ust=1631116727266000&amp;source=images&amp;cd=vfe&amp;ved=0CAsQjRxqFwoTCOiX18Cd7fICFQAAAAAdAAAAABAJ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1880B-A57C-6449-AFA4-C39D1BAF4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8021" y="5436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B9469862-D42D-5048-96DE-353D31081D74}"/>
              </a:ext>
            </a:extLst>
          </p:cNvPr>
          <p:cNvSpPr/>
          <p:nvPr/>
        </p:nvSpPr>
        <p:spPr>
          <a:xfrm>
            <a:off x="1" y="0"/>
            <a:ext cx="4664596" cy="6858000"/>
          </a:xfrm>
          <a:prstGeom prst="snip2DiagRect">
            <a:avLst/>
          </a:prstGeom>
          <a:solidFill>
            <a:srgbClr val="F769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530-172F-3044-A5B2-401021E8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" y="353550"/>
            <a:ext cx="3565967" cy="6024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 707 – Data Analytics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4ECF19-D6B1-B849-8D5F-25663423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55" y="1791744"/>
            <a:ext cx="6565934" cy="3625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DFE992-8129-904F-9BAD-702D6EFB0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ABFA3-AFD7-7E40-B1EB-A04C3B0F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707 – Data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3B1F-D2D2-4B4F-A423-9709BE58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data analysis performed in 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data 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multiple models to attempt to predict outcomes based on cancer patient attributes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model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C1504-B3E2-294B-A947-292FC11D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ABFA3-AFD7-7E40-B1EB-A04C3B0F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707 – Data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67D6B123-5E15-F044-A7A5-2B082E142EB0}"/>
              </a:ext>
            </a:extLst>
          </p:cNvPr>
          <p:cNvPicPr/>
          <p:nvPr/>
        </p:nvPicPr>
        <p:blipFill rotWithShape="1">
          <a:blip r:embed="rId2"/>
          <a:srcRect t="5045" b="3780"/>
          <a:stretch/>
        </p:blipFill>
        <p:spPr bwMode="auto">
          <a:xfrm>
            <a:off x="3191718" y="2118168"/>
            <a:ext cx="5808564" cy="4099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57EEF-C3D8-0D4C-90F6-DE88EA77D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2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3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ABFA3-AFD7-7E40-B1EB-A04C3B0F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IST 707 – Data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53B1F-D2D2-4B4F-A423-9709BE58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Goals Reflection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data highlighted proper data collection and privacy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 in response to undesirable results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 story of the data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a major specialized area of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406D7-12DF-6F41-BBBF-22652BD8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6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>
            <a:extLst>
              <a:ext uri="{FF2B5EF4-FFF2-40B4-BE49-F238E27FC236}">
                <a16:creationId xmlns:a16="http://schemas.microsoft.com/office/drawing/2014/main" id="{B9469862-D42D-5048-96DE-353D31081D74}"/>
              </a:ext>
            </a:extLst>
          </p:cNvPr>
          <p:cNvSpPr/>
          <p:nvPr/>
        </p:nvSpPr>
        <p:spPr>
          <a:xfrm>
            <a:off x="1" y="0"/>
            <a:ext cx="4664596" cy="6858000"/>
          </a:xfrm>
          <a:prstGeom prst="snip2DiagRect">
            <a:avLst/>
          </a:prstGeom>
          <a:solidFill>
            <a:srgbClr val="F769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CA530-172F-3044-A5B2-401021E8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2" y="353550"/>
            <a:ext cx="3565967" cy="60241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 653 – Marketing Analytics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4F04A41-1549-FA44-A7EA-0F2D5AA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628" y="1010626"/>
            <a:ext cx="6077352" cy="4709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CD7A2-79D1-4047-8C7D-5D01F490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2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1D-0EFE-6248-A4E9-EF6CFCF0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 653 – Marketing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14C30-CE1A-A244-B47C-40186E6E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 survey data was analyzed in Excel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Questionnaire question data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 formulated to be answered after analysis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encourage voter participation on college campuses and among younger people?</a:t>
            </a:r>
          </a:p>
          <a:p>
            <a:pPr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analysis performed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 variables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question responses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CBFD1-1A35-6F48-962A-2CFACF2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46" y="6130110"/>
            <a:ext cx="3869803" cy="6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CE1D-0EFE-6248-A4E9-EF6CFCF0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 653 – Marketing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ED2202-7D03-A040-93D1-4965E0B5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0" y="6130110"/>
            <a:ext cx="3869803" cy="62082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CD984C2E-856E-3D42-97D7-C5A63E81E0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8304" y="2560320"/>
            <a:ext cx="5067300" cy="15367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7579DC64-9F46-45AC-83F9-AA9928A8D8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86371" y="2560320"/>
            <a:ext cx="3997325" cy="317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1026</Words>
  <Application>Microsoft Macintosh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Meiryo</vt:lpstr>
      <vt:lpstr>Arial</vt:lpstr>
      <vt:lpstr>Calibri</vt:lpstr>
      <vt:lpstr>Calibri Light</vt:lpstr>
      <vt:lpstr>Times New Roman</vt:lpstr>
      <vt:lpstr>Wingdings</vt:lpstr>
      <vt:lpstr>Office Theme</vt:lpstr>
      <vt:lpstr>Portfolio Milestone Presentation</vt:lpstr>
      <vt:lpstr>Introduction</vt:lpstr>
      <vt:lpstr>IST 707 – Data Analytics</vt:lpstr>
      <vt:lpstr>IST 707 – Data Analytics</vt:lpstr>
      <vt:lpstr>IST 707 – Data Analytics</vt:lpstr>
      <vt:lpstr>IST 707 – Data Analytics</vt:lpstr>
      <vt:lpstr>MAR 653 – Marketing Analytics</vt:lpstr>
      <vt:lpstr>MAR 653 – Marketing Analytics</vt:lpstr>
      <vt:lpstr>MAR 653 – Marketing Analytics</vt:lpstr>
      <vt:lpstr>MAR 653 – Marketing Analytics</vt:lpstr>
      <vt:lpstr>IST 664 – Natural Language Processing</vt:lpstr>
      <vt:lpstr>IST 664 – Natural Language Processing</vt:lpstr>
      <vt:lpstr>IST 664 – Natural Language Processing</vt:lpstr>
      <vt:lpstr>IST 664 – Natural Language Processing</vt:lpstr>
      <vt:lpstr>IST 719 – Information Visualization</vt:lpstr>
      <vt:lpstr>IST 719 – Information Visualization</vt:lpstr>
      <vt:lpstr>IST 719 – Information Visualization</vt:lpstr>
      <vt:lpstr>IST 719 – Information Visualization</vt:lpstr>
      <vt:lpstr>Conclusion</vt:lpstr>
      <vt:lpstr>Thank you</vt:lpstr>
      <vt:lpstr>References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Milestone Presentation</dc:title>
  <dc:creator>Barbara J Schweitzer</dc:creator>
  <cp:lastModifiedBy>Barbara J Schweitzer</cp:lastModifiedBy>
  <cp:revision>4</cp:revision>
  <dcterms:created xsi:type="dcterms:W3CDTF">2021-09-07T15:25:02Z</dcterms:created>
  <dcterms:modified xsi:type="dcterms:W3CDTF">2021-09-07T21:24:25Z</dcterms:modified>
</cp:coreProperties>
</file>